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24" r:id="rId5"/>
    <p:sldMasterId id="2147483691" r:id="rId6"/>
    <p:sldMasterId id="2147483757" r:id="rId7"/>
    <p:sldMasterId id="2147483790" r:id="rId8"/>
  </p:sldMasterIdLst>
  <p:sldIdLst>
    <p:sldId id="256" r:id="rId9"/>
    <p:sldId id="257" r:id="rId10"/>
    <p:sldId id="264" r:id="rId11"/>
    <p:sldId id="258" r:id="rId12"/>
    <p:sldId id="259" r:id="rId13"/>
    <p:sldId id="260" r:id="rId14"/>
    <p:sldId id="261" r:id="rId15"/>
    <p:sldId id="262" r:id="rId16"/>
    <p:sldId id="263" r:id="rId17"/>
    <p:sldId id="265" r:id="rId18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5EF6F2-EDDA-FDD1-D125-4C4E62A31BFC}" v="278" dt="2023-05-11T10:10:15.928"/>
    <p1510:client id="{A5DC0CD1-004D-6B46-7690-88370C34EE6D}" v="271" dt="2023-05-11T11:00:34.784"/>
    <p1510:client id="{EC519493-3F49-7A33-3BE9-F240D08F9DB7}" v="13" dt="2023-05-11T11:34:36.9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microsoft.com/office/2015/10/relationships/revisionInfo" Target="revisionInfo.xml"/><Relationship Id="rId10" Type="http://schemas.openxmlformats.org/officeDocument/2006/relationships/slide" Target="slides/slide2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7D8F48-80E4-A765-F4AF-77C6CCE8DA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060"/>
            <a:ext cx="3645475" cy="30899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3CA8BA-29E9-1090-9CBE-5A15B6E5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30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2 sisältöä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768C3-6EB9-6743-AC88-831836BB31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10260000" cy="1325563"/>
          </a:xfrm>
        </p:spPr>
        <p:txBody>
          <a:bodyPr/>
          <a:lstStyle/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77188-4C97-0356-7DF2-5CA78CBAEB2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49965" y="2044747"/>
            <a:ext cx="5040000" cy="3949200"/>
          </a:xfrm>
        </p:spPr>
        <p:txBody>
          <a:bodyPr/>
          <a:lstStyle/>
          <a:p>
            <a:pPr lvl="0"/>
            <a:r>
              <a:rPr lang="fi-FI"/>
              <a:t>Leipäteksti 24 pt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8AA96-BCAD-D7B4-CD4B-95EEA9E2346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9965" y="2044747"/>
            <a:ext cx="5040000" cy="3949200"/>
          </a:xfrm>
        </p:spPr>
        <p:txBody>
          <a:bodyPr/>
          <a:lstStyle/>
          <a:p>
            <a:pPr lvl="0"/>
            <a:r>
              <a:rPr lang="fi-FI"/>
              <a:t>Leipäteksti 24 pt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30B1E-3D5F-52AB-3758-066135153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11.5.2023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BCF05-0A19-9E5C-6745-C0AE338A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903CC-51DA-7BB1-E970-8C6AF526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C9F3143-0FB9-EF50-472D-D9B1626E11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457463A-54FC-CF42-30C1-20D81E50654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644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2 sisältöä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768C3-6EB9-6743-AC88-831836BB31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102600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77188-4C97-0356-7DF2-5CA78CBAEB2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49965" y="2044747"/>
            <a:ext cx="5040000" cy="394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Leipäteksti 24 pt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8AA96-BCAD-D7B4-CD4B-95EEA9E2346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9965" y="2044747"/>
            <a:ext cx="5040000" cy="394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Leipäteksti 24 pt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30B1E-3D5F-52AB-3758-066135153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11.5.2023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BCF05-0A19-9E5C-6745-C0AE338A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903CC-51DA-7BB1-E970-8C6AF526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EFF6797-BDE6-863A-A62C-4E38AF772C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DE0AC6B-2D35-1EFF-B06E-E3E45F84D5E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844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4974-F3A3-AA28-578C-E88E992F8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F12E1-C23C-F2BF-89C3-3E2FCC8A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11.5.2023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70F59-9E54-9B06-629F-7559DD5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E5749-5EB2-9037-9EE8-37A3F0DA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DC4B65E-4FB4-816D-3ABF-6C0E80D890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3AF51BF-8436-ED13-927D-993DD2CDB6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1851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tsikko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4974-F3A3-AA28-578C-E88E992F8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F12E1-C23C-F2BF-89C3-3E2FCC8A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11.5.2023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70F59-9E54-9B06-629F-7559DD5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E5749-5EB2-9037-9EE8-37A3F0DA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6" name="Picture 5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659325B-759F-4951-3A3C-7BA7DC8A47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4A71483-AD90-EFAE-2519-E6DDAD13AAC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191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41688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951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11.5.2023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10AE0C6-395A-88FB-ADCA-F29353B3FB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0576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41688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951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11.5.2023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8950044B-8DDC-20DA-A3D0-209641B552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65D8EA6-A6CF-9F2F-5390-64645DC837E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8552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2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99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41165" y="535510"/>
            <a:ext cx="41688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6411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11.5.2023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10AE0C6-395A-88FB-ADCA-F29353B3FB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99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2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99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>
                <a:solidFill>
                  <a:schemeClr val="tx1"/>
                </a:solidFill>
              </a:defRPr>
            </a:lvl2pPr>
            <a:lvl3pPr marL="914400" indent="0" algn="ctr">
              <a:buNone/>
              <a:defRPr sz="2400">
                <a:solidFill>
                  <a:schemeClr val="tx1"/>
                </a:solidFill>
              </a:defRPr>
            </a:lvl3pPr>
            <a:lvl4pPr marL="1371600" indent="0" algn="ctr">
              <a:buNone/>
              <a:defRPr sz="2000">
                <a:solidFill>
                  <a:schemeClr val="tx1"/>
                </a:solidFill>
              </a:defRPr>
            </a:lvl4pPr>
            <a:lvl5pPr marL="1828800" indent="0" algn="ctr">
              <a:buNone/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41165" y="535510"/>
            <a:ext cx="41688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641165" y="2235850"/>
            <a:ext cx="4168800" cy="3773064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11.5.2023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81CDCAA-FFF1-4D78-535A-F3200262F6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3E63CF4-7649-A128-BF76-E699CFB6B12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8789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kuv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54324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54324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FCC8D104-7F84-C888-147D-E9BA71D739F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61113" y="0"/>
            <a:ext cx="5830887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accent4"/>
                </a:solidFill>
              </a:defRPr>
            </a:lvl1pPr>
          </a:lstStyle>
          <a:p>
            <a:r>
              <a:rPr lang="fi-FI"/>
              <a:t>Kuva</a:t>
            </a:r>
          </a:p>
        </p:txBody>
      </p:sp>
    </p:spTree>
    <p:extLst>
      <p:ext uri="{BB962C8B-B14F-4D97-AF65-F5344CB8AC3E}">
        <p14:creationId xmlns:p14="http://schemas.microsoft.com/office/powerpoint/2010/main" val="13440710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kuva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54324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54324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65D8EA6-A6CF-9F2F-5390-64645DC837E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918BCF9-AC30-9B84-E4CA-CDF3510AD3D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61113" y="0"/>
            <a:ext cx="5830887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Kuva</a:t>
            </a:r>
          </a:p>
        </p:txBody>
      </p:sp>
    </p:spTree>
    <p:extLst>
      <p:ext uri="{BB962C8B-B14F-4D97-AF65-F5344CB8AC3E}">
        <p14:creationId xmlns:p14="http://schemas.microsoft.com/office/powerpoint/2010/main" val="1600900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tummanfuks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838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7D8F48-80E4-A765-F4AF-77C6CCE8DA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060"/>
            <a:ext cx="3645475" cy="30899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3CA8BA-29E9-1090-9CBE-5A15B6E5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4816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tummanfuks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5502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3699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ale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630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tummanvihreä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6799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aleansinine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3CF214-76DA-68B4-2B4A-8177027A951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3D36BE2-B80E-CE08-EBD9-EEB35490D95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2284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08CAA1-FDF5-EF53-A9B7-1D43206E86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9CFA2B3-42F1-3C9E-A475-251BF4B38D6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8188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tummanfuks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Sitaatti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2947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Sitaatti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8724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vaale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Sitaatti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368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6558DCE-9BD2-C6CA-871F-9F0E35BA9AC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984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tummanvihreä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Sitaatti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8938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vaaleansinine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Sitaatti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BCDB52F-531F-239F-BE54-B44DE5EA80C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058080" y="531007"/>
            <a:ext cx="734202" cy="6228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F983DEC-CDA1-A7EB-63B2-BE23E16CDDB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0058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Sitaatti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BCDB52F-531F-239F-BE54-B44DE5EA80C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058080" y="531007"/>
            <a:ext cx="734202" cy="6228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F983DEC-CDA1-A7EB-63B2-BE23E16CDDB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3991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iitos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7D8F48-80E4-A765-F4AF-77C6CCE8DA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060"/>
            <a:ext cx="3645475" cy="30899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3CA8BA-29E9-1090-9CBE-5A15B6E5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2394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tummanfuks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2622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6558DCE-9BD2-C6CA-871F-9F0E35BA9AC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0262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vaale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FDA1A7E-C5B1-B0C8-789C-F249ED9BD39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9421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tummanvihreä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7E07437-639A-BD38-D638-3F7C77820D2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6374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vaaleansinine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54D366-ADB9-F81C-F3A9-0FE8B600B0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8D32133-2774-9DDD-71BA-3A2DD7774E6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20210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76E8D17-302F-2708-9A0F-82CA796E9E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132C5A-86DF-8300-B725-365FF5BB1A7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922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ale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FDA1A7E-C5B1-B0C8-789C-F249ED9BD39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601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tummanvihreä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7E07437-639A-BD38-D638-3F7C77820D2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211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aleansinine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54D366-ADB9-F81C-F3A9-0FE8B600B0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8D32133-2774-9DDD-71BA-3A2DD7774E6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961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76E8D17-302F-2708-9A0F-82CA796E9E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132C5A-86DF-8300-B725-365FF5BB1A7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434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1 sisältö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D8009-9C9D-BC20-E19F-6BBFBFF17D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5810-6893-B421-9E24-5070E0BA23B9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i-FI"/>
              <a:t>Leipäteksti 28 pt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E75F-E69C-1BB7-BD19-66FB90E8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11.5.2023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EE8F0-15A5-8FCF-A1D5-66536D64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9949-D649-D43F-8908-A18051B04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C36B7C6-A167-E29B-B137-4BC0CBE498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8AB7446-32D7-9321-62EB-F686687D3DE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6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1 sisältö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D8009-9C9D-BC20-E19F-6BBFBFF17D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5810-6893-B421-9E24-5070E0BA23B9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Leipäteksti 28 pt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E75F-E69C-1BB7-BD19-66FB90E8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11.5.2023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EE8F0-15A5-8FCF-A1D5-66536D64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9949-D649-D43F-8908-A18051B04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F639812E-B5D7-79B2-772B-55C15A42A2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341F3B3-3CC7-3846-B101-53507F32F4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492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5" Type="http://schemas.openxmlformats.org/officeDocument/2006/relationships/slideLayout" Target="../slideLayouts/slideLayout31.xml"/><Relationship Id="rId4" Type="http://schemas.openxmlformats.org/officeDocument/2006/relationships/slideLayout" Target="../slideLayouts/slideLayout30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11.5.2023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0656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11.5.2023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5731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11.5.2023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7934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11.5.2023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7670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11.5.2023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435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inlex.fi/fi/laki/ajantasa/2015/20150817" TargetMode="Externa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5B460-9657-981D-6708-0686F2DEF6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4800"/>
              <a:t>Lastensuojelun avohuolto –näkökulmia asiakastyöhön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509CAD-CC83-7045-194A-7EEA012F63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/>
              <a:t>Johtava sosiaalityöntekijä Juha Ikonen </a:t>
            </a:r>
          </a:p>
          <a:p>
            <a:r>
              <a:rPr lang="fi-FI"/>
              <a:t>sosiaalityöntekijä Vilja Kantola</a:t>
            </a:r>
          </a:p>
          <a:p>
            <a:r>
              <a:rPr lang="fi-FI"/>
              <a:t>11.5.2023</a:t>
            </a:r>
          </a:p>
        </p:txBody>
      </p:sp>
    </p:spTree>
    <p:extLst>
      <p:ext uri="{BB962C8B-B14F-4D97-AF65-F5344CB8AC3E}">
        <p14:creationId xmlns:p14="http://schemas.microsoft.com/office/powerpoint/2010/main" val="39748698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1D59E-4B0D-CD2D-F23E-7DD029410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297" y="657430"/>
            <a:ext cx="10260000" cy="1875777"/>
          </a:xfrm>
        </p:spPr>
        <p:txBody>
          <a:bodyPr>
            <a:normAutofit/>
          </a:bodyPr>
          <a:lstStyle/>
          <a:p>
            <a:r>
              <a:rPr lang="fi-FI" sz="6000">
                <a:latin typeface="Calibri"/>
                <a:cs typeface="Calibri"/>
              </a:rPr>
              <a:t>KIITOS!</a:t>
            </a:r>
            <a:br>
              <a:rPr lang="fi-FI" sz="6000">
                <a:latin typeface="Calibri"/>
                <a:cs typeface="Calibri"/>
              </a:rPr>
            </a:br>
            <a:r>
              <a:rPr lang="fi-FI" sz="6000">
                <a:latin typeface="Calibri"/>
                <a:cs typeface="Calibri"/>
              </a:rPr>
              <a:t>Kysymyksiä ja palautetta?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BB9D7-37E6-AE21-800E-D3A953A1EF1C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10809965" y="5924550"/>
            <a:ext cx="477160" cy="7248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fi-FI" kern="1200" spc="2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471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450A5-8788-3CF1-EE96-9C5400903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953424"/>
          </a:xfrm>
        </p:spPr>
        <p:txBody>
          <a:bodyPr/>
          <a:lstStyle/>
          <a:p>
            <a:r>
              <a:rPr lang="fi-FI"/>
              <a:t>Lastensuojelun avohuolto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F8381-0071-0D15-466A-AB7DBEA2C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965" y="1902981"/>
            <a:ext cx="10260000" cy="409405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2400"/>
              <a:t>Lastensuojelun avohuollossa lasten, nuorten ja perheiden kanssa työskennellään, niin että lapsi voi asua perheensä kanssa omassa kodissa. </a:t>
            </a:r>
          </a:p>
          <a:p>
            <a:r>
              <a:rPr lang="fi-FI" sz="2400"/>
              <a:t>Suurin osa lastensuojelutyöstä on avohuollon lastensuojelutyötä. Lastensuojelun työntekijät selvittävät yhdessä lapsen tai nuoren ja perheen kanssa ongelmatilanteita ja pyrkivät löytämään sopivia ratkaisuja.​</a:t>
            </a:r>
          </a:p>
          <a:p>
            <a:r>
              <a:rPr lang="fi-FI" sz="2400">
                <a:latin typeface="Calibri Light"/>
                <a:cs typeface="Calibri Light"/>
              </a:rPr>
              <a:t>Lastensuojelun avohuollon asiakkaaksi tullaan palvelutarpeen arvioinnista, kiireellinen sijoitus/kiireellinen muu lastensuojelun tukitoimi tai hyvinvointialueelle muuton kautta</a:t>
            </a:r>
            <a:endParaRPr lang="fi-FI" sz="2400"/>
          </a:p>
          <a:p>
            <a:r>
              <a:rPr lang="fi-FI" sz="2400"/>
              <a:t>Lastensuojelutyötä tehdään yhdessä lapsen, perheen, lähiverkoston sekä eri viranomaisten kanssa. Lapselle nimetään hänen asioistaan vastaava sosiaalityöntekijä.​</a:t>
            </a:r>
          </a:p>
        </p:txBody>
      </p:sp>
    </p:spTree>
    <p:extLst>
      <p:ext uri="{BB962C8B-B14F-4D97-AF65-F5344CB8AC3E}">
        <p14:creationId xmlns:p14="http://schemas.microsoft.com/office/powerpoint/2010/main" val="3201478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450A5-8788-3CF1-EE96-9C5400903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Henkilöstörakenne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F8381-0071-0D15-466A-AB7DBEA2C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fi-FI" sz="2000">
                <a:latin typeface="Calibri Light"/>
                <a:cs typeface="Calibri Light"/>
              </a:rPr>
              <a:t>Avohuollossa on töissä sosiaalityöntekijöitä, erityissosiaaliohjaajia, johtavia sosiaalityöntekijöitä, perheterapeutteja</a:t>
            </a:r>
          </a:p>
          <a:p>
            <a:r>
              <a:rPr lang="fi-FI" sz="2000">
                <a:latin typeface="Calibri Light"/>
                <a:cs typeface="Calibri Light"/>
              </a:rPr>
              <a:t>Lastensuojelun asiakkaana olevalle lapselle on nimettävä hänen asioistaan vastaava sosiaalityöntekijä (lapsen asioista vastaava sosiaalityöntekijä), jonka tulee olla sosiaalihuollon ammattihenkilöistä annetussa laissa </a:t>
            </a:r>
            <a:r>
              <a:rPr lang="fi-FI" sz="2000">
                <a:latin typeface="Calibri Light"/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(817/2015)</a:t>
            </a:r>
            <a:r>
              <a:rPr lang="fi-FI" sz="2000">
                <a:latin typeface="Calibri Light"/>
                <a:cs typeface="Calibri Light"/>
              </a:rPr>
              <a:t> tarkoitettu sosiaalihuollon ammattihenkilö</a:t>
            </a:r>
          </a:p>
          <a:p>
            <a:r>
              <a:rPr lang="fi-FI" sz="2000">
                <a:latin typeface="Calibri Light"/>
                <a:cs typeface="Calibri Light"/>
              </a:rPr>
              <a:t>Rekrytointi on haastavaa ja vaihtuvuutta on</a:t>
            </a:r>
          </a:p>
          <a:p>
            <a:r>
              <a:rPr lang="fi-FI" sz="2000">
                <a:latin typeface="Calibri Light"/>
                <a:cs typeface="Calibri Light"/>
              </a:rPr>
              <a:t>Sosiaalityöntekijällä virkavastuu, tiimityö ja työparityö</a:t>
            </a:r>
          </a:p>
          <a:p>
            <a:r>
              <a:rPr lang="fi-FI" sz="2000">
                <a:latin typeface="Calibri Light"/>
                <a:cs typeface="Calibri Light"/>
              </a:rPr>
              <a:t>Lastensuojelu on erityispalvelu ja työntekijöiltä vaaditaan vahvaa ammattitaitoa ja jatkuvaa koulutusta esim. huostaanottoon liittyvä prosessi sekä rajoituspäätökset</a:t>
            </a:r>
          </a:p>
          <a:p>
            <a:r>
              <a:rPr lang="fi-FI" sz="2000">
                <a:latin typeface="Calibri Light"/>
                <a:cs typeface="Calibri Light"/>
              </a:rPr>
              <a:t>Työn tukena: asiantuntijaryhmä, lakiyksikkö, työnohjaus, tiimi, systeeminen työote, kollegiaalisuus</a:t>
            </a:r>
          </a:p>
        </p:txBody>
      </p:sp>
    </p:spTree>
    <p:extLst>
      <p:ext uri="{BB962C8B-B14F-4D97-AF65-F5344CB8AC3E}">
        <p14:creationId xmlns:p14="http://schemas.microsoft.com/office/powerpoint/2010/main" val="4238087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7263E-38AE-69AB-4E93-F3E348531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Asiakkaat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7A73B-E097-8D1A-F70F-1B9F143E4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5240" y="2036824"/>
            <a:ext cx="10260000" cy="3952291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fi-FI"/>
              <a:t>Asiakkuudet on hyvin eri pituisia kestoltaan, parista kuukaudesta moneen vuoteen</a:t>
            </a:r>
          </a:p>
          <a:p>
            <a:r>
              <a:rPr lang="fi-FI">
                <a:latin typeface="Calibri Light"/>
                <a:cs typeface="Calibri Light"/>
              </a:rPr>
              <a:t>Koulupudokkaat, nuorten rikoksilla oireilu, psyykkisesti huonovointiset nuoret, vanhempien päihteet ja psyykkinen huonovointisuus, huoltoriidat</a:t>
            </a:r>
          </a:p>
          <a:p>
            <a:r>
              <a:rPr lang="fi-FI">
                <a:latin typeface="Calibri Light"/>
                <a:cs typeface="Calibri Light"/>
              </a:rPr>
              <a:t>Asiakasmitoitus (35 lasta 2023, 30 lasta 2024), suhdeperustainen työ</a:t>
            </a:r>
          </a:p>
          <a:p>
            <a:r>
              <a:rPr lang="fi-FI">
                <a:latin typeface="Calibri Light"/>
                <a:cs typeface="Calibri Light"/>
              </a:rPr>
              <a:t>Asiakkuuden loputtua -&gt; siirto pesoon, aikuissosiaalityöhön, matalan kynnyksen paikkoihin</a:t>
            </a:r>
          </a:p>
          <a:p>
            <a:r>
              <a:rPr lang="fi-FI">
                <a:latin typeface="Calibri Light"/>
                <a:cs typeface="Calibri Light"/>
              </a:rPr>
              <a:t>Jos avohuollon tukitoimet eivät ole riittäviä, voi huostaanotto olla lapsen edun mukainen ratkaisu -&gt; asiakkuus siirtyy sijaishuoltoon.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0095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1D59E-4B0D-CD2D-F23E-7DD029410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Palvelut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BB9D7-37E6-AE21-800E-D3A953A1EF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kern="1200" spc="20">
                <a:latin typeface="Calibri Light"/>
                <a:ea typeface="Times New Roman" panose="02020603050405020304" pitchFamily="18" charset="0"/>
                <a:cs typeface="Calibri Light"/>
              </a:rPr>
              <a:t>Avohuollon tukitoimet</a:t>
            </a:r>
            <a:r>
              <a:rPr lang="fi-FI" spc="20">
                <a:latin typeface="Calibri Light"/>
                <a:ea typeface="Times New Roman" panose="02020603050405020304" pitchFamily="18" charset="0"/>
                <a:cs typeface="Calibri Light"/>
              </a:rPr>
              <a:t> (omat palvelut ja ostopalvelut) </a:t>
            </a:r>
            <a:endParaRPr lang="fi-FI" kern="1200" spc="20">
              <a:ea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Lapselle laaditaan asiakassuunnitelma vähintään kerran vuodessa, ja siinä määritellään lapsen tarvitsemat tukitoimet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i-FI" kern="1200" spc="20">
                <a:latin typeface="Calibri Light"/>
                <a:ea typeface="Times New Roman" panose="02020603050405020304" pitchFamily="18" charset="0"/>
                <a:cs typeface="Calibri Light"/>
              </a:rPr>
              <a:t>Verkostoyhteistyö</a:t>
            </a:r>
          </a:p>
          <a:p>
            <a:r>
              <a:rPr lang="fi-FI" spc="20">
                <a:ea typeface="Times New Roman" panose="02020603050405020304" pitchFamily="18" charset="0"/>
              </a:rPr>
              <a:t>Palveluiden saaminen haastavaa, asiakkaiden haasteet vaikeutuvat, ovatko nykyiset palvelut riittäviä vastaamaan asiakkaiden lisääntyvään palveluntarpeeseen?</a:t>
            </a:r>
            <a:endParaRPr lang="fi-FI" kern="1200" spc="20">
              <a:ea typeface="Times New Roman" panose="02020603050405020304" pitchFamily="18" charset="0"/>
            </a:endParaRPr>
          </a:p>
          <a:p>
            <a:endParaRPr lang="fi-FI" kern="1200" spc="2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FI" sz="1800" kern="1200" spc="2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488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1D59E-4B0D-CD2D-F23E-7DD029410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Lastensuojelun asiakastyön muutokset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BB9D7-37E6-AE21-800E-D3A953A1EF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pc="20">
                <a:latin typeface="Calibri Light"/>
                <a:ea typeface="Times New Roman" panose="02020603050405020304" pitchFamily="18" charset="0"/>
                <a:cs typeface="Calibri Light"/>
              </a:rPr>
              <a:t>Asiakasmitoituksen vaikutukset tulevaisuudessa</a:t>
            </a:r>
            <a:endParaRPr lang="en-US">
              <a:latin typeface="Calibri Light"/>
              <a:cs typeface="Calibri Light"/>
            </a:endParaRPr>
          </a:p>
          <a:p>
            <a:r>
              <a:rPr lang="fi-FI" spc="20">
                <a:latin typeface="Calibri Light"/>
                <a:ea typeface="Times New Roman" panose="02020603050405020304" pitchFamily="18" charset="0"/>
                <a:cs typeface="Calibri Light"/>
              </a:rPr>
              <a:t>Uuden lastensuojelulain tuomat muutokset?</a:t>
            </a:r>
          </a:p>
          <a:p>
            <a:r>
              <a:rPr lang="fi-FI" kern="1200" spc="20">
                <a:ea typeface="Times New Roman" panose="02020603050405020304" pitchFamily="18" charset="0"/>
              </a:rPr>
              <a:t>Systeeminen työote</a:t>
            </a:r>
          </a:p>
          <a:p>
            <a:r>
              <a:rPr lang="fi-FI" spc="20">
                <a:ea typeface="Times New Roman" panose="02020603050405020304" pitchFamily="18" charset="0"/>
              </a:rPr>
              <a:t>Palveluiden kehittäminen, yhä suurempi osuus palveluista ostetaan</a:t>
            </a:r>
          </a:p>
          <a:p>
            <a:r>
              <a:rPr lang="fi-FI" spc="20">
                <a:latin typeface="Calibri Light"/>
                <a:ea typeface="Times New Roman" panose="02020603050405020304" pitchFamily="18" charset="0"/>
                <a:cs typeface="Calibri Light"/>
              </a:rPr>
              <a:t>Asiakaskunnan muuttuminen, kriisityö korostuu</a:t>
            </a:r>
            <a:endParaRPr lang="fi-FI" spc="20">
              <a:ea typeface="Times New Roman" panose="02020603050405020304" pitchFamily="18" charset="0"/>
            </a:endParaRPr>
          </a:p>
          <a:p>
            <a:r>
              <a:rPr lang="fi-FI" kern="1200" spc="20">
                <a:ea typeface="Times New Roman" panose="02020603050405020304" pitchFamily="18" charset="0"/>
              </a:rPr>
              <a:t>Asiakassegmentointi </a:t>
            </a:r>
            <a:endParaRPr lang="en-FI" kern="1200" spc="2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680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1D59E-4B0D-CD2D-F23E-7DD029410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Työtehtävät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BB9D7-37E6-AE21-800E-D3A953A1EF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3000" kern="1200" spc="20">
                <a:ea typeface="Times New Roman" panose="02020603050405020304" pitchFamily="18" charset="0"/>
              </a:rPr>
              <a:t>Sosiaalityöntekijän työpäivä</a:t>
            </a:r>
          </a:p>
          <a:p>
            <a:r>
              <a:rPr lang="fi-FI" sz="3000" spc="20">
                <a:ea typeface="Times New Roman" panose="02020603050405020304" pitchFamily="18" charset="0"/>
              </a:rPr>
              <a:t>Johtavan sosiaalityöntekijän työpäivä</a:t>
            </a:r>
            <a:endParaRPr lang="fi-FI" sz="3000" kern="1200" spc="20">
              <a:ea typeface="Times New Roman" panose="02020603050405020304" pitchFamily="18" charset="0"/>
            </a:endParaRPr>
          </a:p>
          <a:p>
            <a:r>
              <a:rPr lang="fi-FI" sz="3000" spc="20">
                <a:ea typeface="Times New Roman" panose="02020603050405020304" pitchFamily="18" charset="0"/>
              </a:rPr>
              <a:t>Lastensuojeluilmoitusten käsittely</a:t>
            </a:r>
          </a:p>
          <a:p>
            <a:r>
              <a:rPr lang="fi-FI" sz="3000" spc="20">
                <a:ea typeface="Times New Roman" panose="02020603050405020304" pitchFamily="18" charset="0"/>
              </a:rPr>
              <a:t>Yhteistyö virka-aikaisen päivystyksen ja sosiaali- ja kriisipäivystyksen kanssa</a:t>
            </a:r>
          </a:p>
          <a:p>
            <a:r>
              <a:rPr lang="fi-FI" sz="3000" spc="20">
                <a:ea typeface="Times New Roman" panose="02020603050405020304" pitchFamily="18" charset="0"/>
              </a:rPr>
              <a:t>Verkostoneuvottelut, kotikäynnit, lasten tapaamiset, huostaanoton valmistelut</a:t>
            </a:r>
          </a:p>
          <a:p>
            <a:r>
              <a:rPr lang="fi-FI" sz="3000" spc="20">
                <a:ea typeface="Times New Roman" panose="02020603050405020304" pitchFamily="18" charset="0"/>
              </a:rPr>
              <a:t>Apotti</a:t>
            </a:r>
          </a:p>
          <a:p>
            <a:endParaRPr lang="fi-FI" sz="1800" kern="1200" spc="2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510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1D59E-4B0D-CD2D-F23E-7DD029410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297" y="657430"/>
            <a:ext cx="10260000" cy="909122"/>
          </a:xfrm>
        </p:spPr>
        <p:txBody>
          <a:bodyPr/>
          <a:lstStyle/>
          <a:p>
            <a:r>
              <a:rPr lang="fi-FI"/>
              <a:t>Tukitiimi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BB9D7-37E6-AE21-800E-D3A953A1EF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965" y="1982724"/>
            <a:ext cx="10260000" cy="401431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2000" spc="20">
                <a:latin typeface="Calibri Light"/>
                <a:cs typeface="Calibri"/>
              </a:rPr>
              <a:t>Johtava sosiaalityöntekijä, 2,3 sosiaalityöntekijää 3 erityissosiaaliohjaaja ja yksi sosiaalityön harjoittelija</a:t>
            </a:r>
          </a:p>
          <a:p>
            <a:r>
              <a:rPr lang="fi-FI" sz="2000" spc="20">
                <a:latin typeface="Calibri Light"/>
                <a:cs typeface="Calibri"/>
              </a:rPr>
              <a:t>Tukitiimin työote on kannattelevaa, ei suunnitelmallista eikä päivystyksellistä.</a:t>
            </a:r>
          </a:p>
          <a:p>
            <a:r>
              <a:rPr lang="fi-FI" sz="2000" spc="20">
                <a:latin typeface="Calibri Light"/>
                <a:cs typeface="Calibri"/>
              </a:rPr>
              <a:t>Tukitiimi selvittää ilman vastuutyöntekijää olevien lasten saapuneita lastensuojeluilmoituksia ja muita kiireellisempiä juoksevia asioita. Ei kuitenkaan toimi päivystyksenä. </a:t>
            </a:r>
          </a:p>
          <a:p>
            <a:r>
              <a:rPr lang="fi-FI" sz="2000" spc="20">
                <a:latin typeface="Calibri Light"/>
                <a:cs typeface="Calibri"/>
              </a:rPr>
              <a:t>Keväästä lähtien uudet asiakkaat otettu vastaan asiakassiirtojen kautta </a:t>
            </a:r>
          </a:p>
          <a:p>
            <a:r>
              <a:rPr lang="fi-FI" sz="2000" spc="20">
                <a:latin typeface="Calibri Light"/>
                <a:cs typeface="Calibri"/>
              </a:rPr>
              <a:t>Tukitiimi jatkaa ja aloittaa asiakkaiden tarvitsemia palveluita. Asiakkaita tavataan ja arvioidaan tilannetta. </a:t>
            </a:r>
          </a:p>
          <a:p>
            <a:r>
              <a:rPr lang="fi-FI" sz="2000" spc="20">
                <a:latin typeface="Calibri Light"/>
                <a:cs typeface="Calibri"/>
              </a:rPr>
              <a:t>Odottavien listan päivittäminen. Hyödynnetty värikoodausta.  = 255</a:t>
            </a:r>
          </a:p>
          <a:p>
            <a:r>
              <a:rPr lang="fi-FI" sz="2000" spc="20">
                <a:latin typeface="Calibri Light"/>
                <a:cs typeface="Calibri"/>
              </a:rPr>
              <a:t>Asiakassegmentointityöhön osallistuminen</a:t>
            </a:r>
            <a:endParaRPr lang="fi-FI" sz="2000">
              <a:latin typeface="Calibri Light"/>
            </a:endParaRPr>
          </a:p>
          <a:p>
            <a:pPr marL="0" indent="0">
              <a:buNone/>
            </a:pPr>
            <a:endParaRPr lang="fi-FI" kern="1200" spc="20">
              <a:ea typeface="Times New Roman" panose="02020603050405020304" pitchFamily="18" charset="0"/>
            </a:endParaRPr>
          </a:p>
          <a:p>
            <a:endParaRPr lang="fi-FI" kern="1200" spc="2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901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1D59E-4B0D-CD2D-F23E-7DD029410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297" y="657430"/>
            <a:ext cx="10260000" cy="811657"/>
          </a:xfrm>
        </p:spPr>
        <p:txBody>
          <a:bodyPr/>
          <a:lstStyle/>
          <a:p>
            <a:r>
              <a:rPr lang="fi-FI"/>
              <a:t>Onnistumiset &amp; haasteet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BB9D7-37E6-AE21-800E-D3A953A1EF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965" y="1327051"/>
            <a:ext cx="10260000" cy="466998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fi-FI" kern="1200" spc="2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i-FI" spc="20">
                <a:ea typeface="Times New Roman" panose="02020603050405020304" pitchFamily="18" charset="0"/>
              </a:rPr>
              <a:t>Haasteita lastensuojelutyössä </a:t>
            </a:r>
          </a:p>
          <a:p>
            <a:pPr lvl="1"/>
            <a:r>
              <a:rPr lang="fi-FI" spc="20">
                <a:ea typeface="Times New Roman" panose="02020603050405020304" pitchFamily="18" charset="0"/>
              </a:rPr>
              <a:t>Työntekijöiden vaihtuvuus ja avoimet virat</a:t>
            </a:r>
          </a:p>
          <a:p>
            <a:pPr lvl="1"/>
            <a:r>
              <a:rPr lang="fi-FI" spc="20">
                <a:ea typeface="Times New Roman" panose="02020603050405020304" pitchFamily="18" charset="0"/>
              </a:rPr>
              <a:t>Haastavat asiakastilanteet</a:t>
            </a:r>
          </a:p>
          <a:p>
            <a:pPr lvl="1"/>
            <a:r>
              <a:rPr lang="fi-FI" spc="20">
                <a:latin typeface="Calibri Light"/>
                <a:ea typeface="Times New Roman" panose="02020603050405020304" pitchFamily="18" charset="0"/>
                <a:cs typeface="Calibri Light"/>
              </a:rPr>
              <a:t>Vaativat työtehtävät</a:t>
            </a:r>
          </a:p>
          <a:p>
            <a:pPr lvl="1"/>
            <a:r>
              <a:rPr lang="fi-FI" spc="20">
                <a:latin typeface="Calibri Light"/>
                <a:ea typeface="Times New Roman" panose="02020603050405020304" pitchFamily="18" charset="0"/>
                <a:cs typeface="Calibri Light"/>
              </a:rPr>
              <a:t>Palveluiden saatavuus</a:t>
            </a:r>
          </a:p>
          <a:p>
            <a:r>
              <a:rPr lang="fi-FI" spc="20">
                <a:ea typeface="Times New Roman" panose="02020603050405020304" pitchFamily="18" charset="0"/>
              </a:rPr>
              <a:t>Onnistumiset, hyvät puolet ja hyvät hetket</a:t>
            </a:r>
          </a:p>
          <a:p>
            <a:pPr lvl="1"/>
            <a:r>
              <a:rPr lang="fi-FI" kern="1200" spc="20">
                <a:ea typeface="Times New Roman" panose="02020603050405020304" pitchFamily="18" charset="0"/>
              </a:rPr>
              <a:t>Hyvät kohtaamiset asiakkaan kanssa</a:t>
            </a:r>
          </a:p>
          <a:p>
            <a:pPr lvl="1"/>
            <a:r>
              <a:rPr lang="fi-FI" kern="1200" spc="20">
                <a:ea typeface="Times New Roman" panose="02020603050405020304" pitchFamily="18" charset="0"/>
              </a:rPr>
              <a:t>Mahtavat työkaverit ja työyhteisön tuki</a:t>
            </a:r>
          </a:p>
          <a:p>
            <a:pPr lvl="1"/>
            <a:r>
              <a:rPr lang="fi-FI" spc="20">
                <a:ea typeface="Times New Roman" panose="02020603050405020304" pitchFamily="18" charset="0"/>
              </a:rPr>
              <a:t>Onnistumiset asiakastyössä</a:t>
            </a:r>
          </a:p>
          <a:p>
            <a:pPr lvl="1"/>
            <a:r>
              <a:rPr lang="fi-FI" spc="20" err="1">
                <a:latin typeface="Calibri Light"/>
                <a:ea typeface="Times New Roman" panose="02020603050405020304" pitchFamily="18" charset="0"/>
                <a:cs typeface="Calibri Light"/>
              </a:rPr>
              <a:t>Vaken</a:t>
            </a:r>
            <a:r>
              <a:rPr lang="fi-FI" spc="20">
                <a:latin typeface="Calibri Light"/>
                <a:ea typeface="Times New Roman" panose="02020603050405020304" pitchFamily="18" charset="0"/>
                <a:cs typeface="Calibri Light"/>
              </a:rPr>
              <a:t> mahdollisuudet</a:t>
            </a:r>
            <a:endParaRPr lang="fi-FI" spc="2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197230"/>
      </p:ext>
    </p:extLst>
  </p:cSld>
  <p:clrMapOvr>
    <a:masterClrMapping/>
  </p:clrMapOvr>
</p:sld>
</file>

<file path=ppt/theme/theme1.xml><?xml version="1.0" encoding="utf-8"?>
<a:theme xmlns:a="http://schemas.openxmlformats.org/drawingml/2006/main" name="Pääotsiko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isällö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Väliotsiko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Sitaati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Kiitos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3F9558A529594D94BA0CE421575A6E" ma:contentTypeVersion="14" ma:contentTypeDescription="Create a new document." ma:contentTypeScope="" ma:versionID="7c07eb598edfad1a8fe20b6814a14094">
  <xsd:schema xmlns:xsd="http://www.w3.org/2001/XMLSchema" xmlns:xs="http://www.w3.org/2001/XMLSchema" xmlns:p="http://schemas.microsoft.com/office/2006/metadata/properties" xmlns:ns2="d012f7f6-da8e-4850-b472-5f402d9d8430" xmlns:ns3="484c8c59-755d-4516-b8d2-1621b38262b4" xmlns:ns4="16eac99d-8284-4393-89e2-f9994a2004e6" targetNamespace="http://schemas.microsoft.com/office/2006/metadata/properties" ma:root="true" ma:fieldsID="6e49b68f248b01621f0dafec2624afc7" ns2:_="" ns3:_="" ns4:_="">
    <xsd:import namespace="d012f7f6-da8e-4850-b472-5f402d9d8430"/>
    <xsd:import namespace="484c8c59-755d-4516-b8d2-1621b38262b4"/>
    <xsd:import namespace="16eac99d-8284-4393-89e2-f9994a2004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4:SharedWithUsers" minOccurs="0"/>
                <xsd:element ref="ns4:SharedWithDetails" minOccurs="0"/>
                <xsd:element ref="ns2:Koulutuksennimi" minOccurs="0"/>
                <xsd:element ref="ns2:Koulutuksenajankoh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12f7f6-da8e-4850-b472-5f402d9d8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5685aec-b611-4d42-aeb4-a50954e9c4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Koulutuksennimi" ma:index="20" nillable="true" ma:displayName="Koulutuksen nimi" ma:format="Dropdown" ma:internalName="Koulutuksennimi">
      <xsd:simpleType>
        <xsd:restriction base="dms:Text">
          <xsd:maxLength value="255"/>
        </xsd:restriction>
      </xsd:simpleType>
    </xsd:element>
    <xsd:element name="Koulutuksenajankohta" ma:index="21" nillable="true" ma:displayName="Koulutuksen ajankohta" ma:format="DateOnly" ma:internalName="Koulutuksenajankohta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4c8c59-755d-4516-b8d2-1621b38262b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d70b1e7-5aac-4815-8bc7-4bbdb45c0ee2}" ma:internalName="TaxCatchAll" ma:showField="CatchAllData" ma:web="16eac99d-8284-4393-89e2-f9994a2004e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eac99d-8284-4393-89e2-f9994a2004e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012f7f6-da8e-4850-b472-5f402d9d8430">
      <Terms xmlns="http://schemas.microsoft.com/office/infopath/2007/PartnerControls"/>
    </lcf76f155ced4ddcb4097134ff3c332f>
    <TaxCatchAll xmlns="484c8c59-755d-4516-b8d2-1621b38262b4" xsi:nil="true"/>
    <Koulutuksennimi xmlns="d012f7f6-da8e-4850-b472-5f402d9d8430" xsi:nil="true"/>
    <Koulutuksenajankohta xmlns="d012f7f6-da8e-4850-b472-5f402d9d843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A43F7FA-A785-4AC0-A341-7E7F1F92F3A1}">
  <ds:schemaRefs>
    <ds:schemaRef ds:uri="16eac99d-8284-4393-89e2-f9994a2004e6"/>
    <ds:schemaRef ds:uri="484c8c59-755d-4516-b8d2-1621b38262b4"/>
    <ds:schemaRef ds:uri="d012f7f6-da8e-4850-b472-5f402d9d843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647E153-9E63-4800-B50F-8D6327B2836E}">
  <ds:schemaRefs>
    <ds:schemaRef ds:uri="16eac99d-8284-4393-89e2-f9994a2004e6"/>
    <ds:schemaRef ds:uri="484c8c59-755d-4516-b8d2-1621b38262b4"/>
    <ds:schemaRef ds:uri="d012f7f6-da8e-4850-b472-5f402d9d843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98146F2-30C0-4888-AD5D-51D7F20FED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Application>Microsoft Office PowerPoint</Application>
  <PresentationFormat>Laajakuva</PresentationFormat>
  <Slides>10</Slides>
  <Notes>0</Notes>
  <HiddenSlides>0</HiddenSlides>
  <ScaleCrop>false</ScaleCrop>
  <HeadingPairs>
    <vt:vector size="4" baseType="variant">
      <vt:variant>
        <vt:lpstr>Teema</vt:lpstr>
      </vt:variant>
      <vt:variant>
        <vt:i4>5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Pääotsikot</vt:lpstr>
      <vt:lpstr>Sisällöt</vt:lpstr>
      <vt:lpstr>Väliotsikot</vt:lpstr>
      <vt:lpstr>Sitaatit</vt:lpstr>
      <vt:lpstr>Kiitos</vt:lpstr>
      <vt:lpstr>Lastensuojelun avohuolto –näkökulmia asiakastyöhön</vt:lpstr>
      <vt:lpstr>Lastensuojelun avohuolto</vt:lpstr>
      <vt:lpstr>Henkilöstörakenne</vt:lpstr>
      <vt:lpstr>Asiakkaat</vt:lpstr>
      <vt:lpstr>Palvelut</vt:lpstr>
      <vt:lpstr>Lastensuojelun asiakastyön muutokset</vt:lpstr>
      <vt:lpstr>Työtehtävät</vt:lpstr>
      <vt:lpstr>Tukitiimi</vt:lpstr>
      <vt:lpstr>Onnistumiset &amp; haasteet</vt:lpstr>
      <vt:lpstr>KIITOS! Kysymyksiä ja palautetta?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Tikkanen</dc:creator>
  <cp:revision>3</cp:revision>
  <dcterms:created xsi:type="dcterms:W3CDTF">2023-02-07T09:28:02Z</dcterms:created>
  <dcterms:modified xsi:type="dcterms:W3CDTF">2023-05-11T11:50:09Z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Method">
    <vt:lpwstr>Standard</vt:lpwstr>
  </property>
  <property fmtid="{D5CDD505-2E9C-101B-9397-08002B2CF9AE}" pid="3" name="MSIP_Label_defa4170-0d19-0005-0004-bc88714345d2_Name">
    <vt:lpwstr>defa4170-0d19-0005-0004-bc88714345d2</vt:lpwstr>
  </property>
  <property fmtid="{D5CDD505-2E9C-101B-9397-08002B2CF9AE}" pid="4" name="MediaServiceImageTags">
    <vt:lpwstr/>
  </property>
  <property fmtid="{D5CDD505-2E9C-101B-9397-08002B2CF9AE}" pid="5" name="ContentTypeId">
    <vt:lpwstr>0x010100213F9558A529594D94BA0CE421575A6E</vt:lpwstr>
  </property>
  <property fmtid="{D5CDD505-2E9C-101B-9397-08002B2CF9AE}" pid="6" name="MSIP_Label_defa4170-0d19-0005-0004-bc88714345d2_Enabled">
    <vt:lpwstr>true</vt:lpwstr>
  </property>
  <property fmtid="{D5CDD505-2E9C-101B-9397-08002B2CF9AE}" pid="7" name="MSIP_Label_defa4170-0d19-0005-0004-bc88714345d2_ContentBits">
    <vt:lpwstr>0</vt:lpwstr>
  </property>
  <property fmtid="{D5CDD505-2E9C-101B-9397-08002B2CF9AE}" pid="8" name="MSIP_Label_defa4170-0d19-0005-0004-bc88714345d2_SetDate">
    <vt:lpwstr>2023-02-10T12:03:37Z</vt:lpwstr>
  </property>
  <property fmtid="{D5CDD505-2E9C-101B-9397-08002B2CF9AE}" pid="9" name="MSIP_Label_defa4170-0d19-0005-0004-bc88714345d2_ActionId">
    <vt:lpwstr>418f29a5-c218-44f3-a00c-d3d40f050407</vt:lpwstr>
  </property>
  <property fmtid="{D5CDD505-2E9C-101B-9397-08002B2CF9AE}" pid="10" name="MSIP_Label_defa4170-0d19-0005-0004-bc88714345d2_SiteId">
    <vt:lpwstr>7cbe7314-9eec-453e-aa25-b39667b2f68f</vt:lpwstr>
  </property>
</Properties>
</file>