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4" r:id="rId5"/>
    <p:sldMasterId id="2147483691" r:id="rId6"/>
    <p:sldMasterId id="2147483757" r:id="rId7"/>
    <p:sldMasterId id="2147483790" r:id="rId8"/>
  </p:sldMasterIdLst>
  <p:sldIdLst>
    <p:sldId id="256" r:id="rId9"/>
    <p:sldId id="257" r:id="rId10"/>
    <p:sldId id="264" r:id="rId11"/>
    <p:sldId id="258" r:id="rId12"/>
    <p:sldId id="259" r:id="rId13"/>
    <p:sldId id="260" r:id="rId14"/>
    <p:sldId id="261" r:id="rId15"/>
    <p:sldId id="262" r:id="rId16"/>
    <p:sldId id="263" r:id="rId17"/>
    <p:sldId id="265" r:id="rId18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EF6F2-EDDA-FDD1-D125-4C4E62A31BFC}" v="278" dt="2023-05-11T10:10:15.928"/>
    <p1510:client id="{A5DC0CD1-004D-6B46-7690-88370C34EE6D}" v="271" dt="2023-05-11T11:00:34.784"/>
    <p1510:client id="{EC519493-3F49-7A33-3BE9-F240D08F9DB7}" v="13" dt="2023-05-11T11:34:36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11.5.2023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1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55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6009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11.5.2023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laki/ajantasa/2015/20150817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B460-9657-981D-6708-0686F2DEF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/>
              <a:t>Lastensuojelun avohuolto –näkökulmia asiakastyöhön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09CAD-CC83-7045-194A-7EEA012F6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/>
              <a:t>Johtava sosiaalityöntekijä Juha Ikonen </a:t>
            </a:r>
          </a:p>
          <a:p>
            <a:r>
              <a:rPr lang="fi-FI"/>
              <a:t>sosiaalityöntekijä Vilja Kantola</a:t>
            </a:r>
          </a:p>
          <a:p>
            <a:r>
              <a:rPr lang="fi-FI"/>
              <a:t>11.5.2023</a:t>
            </a:r>
          </a:p>
        </p:txBody>
      </p:sp>
    </p:spTree>
    <p:extLst>
      <p:ext uri="{BB962C8B-B14F-4D97-AF65-F5344CB8AC3E}">
        <p14:creationId xmlns:p14="http://schemas.microsoft.com/office/powerpoint/2010/main" val="397486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7" y="657430"/>
            <a:ext cx="10260000" cy="1875777"/>
          </a:xfrm>
        </p:spPr>
        <p:txBody>
          <a:bodyPr>
            <a:normAutofit/>
          </a:bodyPr>
          <a:lstStyle/>
          <a:p>
            <a:r>
              <a:rPr lang="fi-FI" sz="6000">
                <a:latin typeface="Calibri"/>
                <a:cs typeface="Calibri"/>
              </a:rPr>
              <a:t>KIITOS!</a:t>
            </a:r>
            <a:br>
              <a:rPr lang="fi-FI" sz="6000">
                <a:latin typeface="Calibri"/>
                <a:cs typeface="Calibri"/>
              </a:rPr>
            </a:br>
            <a:r>
              <a:rPr lang="fi-FI" sz="6000">
                <a:latin typeface="Calibri"/>
                <a:cs typeface="Calibri"/>
              </a:rPr>
              <a:t>Kysymyksiä ja palautetta?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0809965" y="5924550"/>
            <a:ext cx="477160" cy="7248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i-FI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7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50A5-8788-3CF1-EE96-9C540090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953424"/>
          </a:xfrm>
        </p:spPr>
        <p:txBody>
          <a:bodyPr/>
          <a:lstStyle/>
          <a:p>
            <a:r>
              <a:rPr lang="fi-FI"/>
              <a:t>Lastensuojelun avohuolto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8381-0071-0D15-466A-AB7DBEA2C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902981"/>
            <a:ext cx="10260000" cy="409405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/>
              <a:t>Lastensuojelun avohuollossa lasten, nuorten ja perheiden kanssa työskennellään, niin että lapsi voi asua perheensä kanssa omassa kodissa. </a:t>
            </a:r>
          </a:p>
          <a:p>
            <a:r>
              <a:rPr lang="fi-FI" sz="2400"/>
              <a:t>Suurin osa lastensuojelutyöstä on avohuollon lastensuojelutyötä. Lastensuojelun työntekijät selvittävät yhdessä lapsen tai nuoren ja perheen kanssa ongelmatilanteita ja pyrkivät löytämään sopivia ratkaisuja.​</a:t>
            </a:r>
          </a:p>
          <a:p>
            <a:r>
              <a:rPr lang="fi-FI" sz="2400">
                <a:latin typeface="Calibri Light"/>
                <a:cs typeface="Calibri Light"/>
              </a:rPr>
              <a:t>Lastensuojelun avohuollon asiakkaaksi tullaan palvelutarpeen arvioinnista, kiireellinen sijoitus/kiireellinen muu lastensuojelun tukitoimi tai hyvinvointialueelle muuton kautta</a:t>
            </a:r>
            <a:endParaRPr lang="fi-FI" sz="2400"/>
          </a:p>
          <a:p>
            <a:r>
              <a:rPr lang="fi-FI" sz="2400"/>
              <a:t>Lastensuojelutyötä tehdään yhdessä lapsen, perheen, lähiverkoston sekä eri viranomaisten kanssa. Lapselle nimetään hänen asioistaan vastaava sosiaalityöntekijä.​</a:t>
            </a:r>
          </a:p>
        </p:txBody>
      </p:sp>
    </p:spTree>
    <p:extLst>
      <p:ext uri="{BB962C8B-B14F-4D97-AF65-F5344CB8AC3E}">
        <p14:creationId xmlns:p14="http://schemas.microsoft.com/office/powerpoint/2010/main" val="320147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50A5-8788-3CF1-EE96-9C540090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Henkilöstörakenne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8381-0071-0D15-466A-AB7DBEA2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i-FI" sz="2000">
                <a:latin typeface="Calibri Light"/>
                <a:cs typeface="Calibri Light"/>
              </a:rPr>
              <a:t>Avohuollossa on töissä sosiaalityöntekijöitä, erityissosiaaliohjaajia, johtavia sosiaalityöntekijöitä, perheterapeutteja</a:t>
            </a:r>
          </a:p>
          <a:p>
            <a:r>
              <a:rPr lang="fi-FI" sz="2000">
                <a:latin typeface="Calibri Light"/>
                <a:cs typeface="Calibri Light"/>
              </a:rPr>
              <a:t>Lastensuojelun asiakkaana olevalle lapselle on nimettävä hänen asioistaan vastaava sosiaalityöntekijä (lapsen asioista vastaava sosiaalityöntekijä), jonka tulee olla sosiaalihuollon ammattihenkilöistä annetussa laissa </a:t>
            </a:r>
            <a:r>
              <a:rPr lang="fi-FI" sz="2000">
                <a:latin typeface="Calibri Light"/>
                <a:cs typeface="Calibri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(817/2015)</a:t>
            </a:r>
            <a:r>
              <a:rPr lang="fi-FI" sz="2000">
                <a:latin typeface="Calibri Light"/>
                <a:cs typeface="Calibri Light"/>
              </a:rPr>
              <a:t> tarkoitettu sosiaalihuollon ammattihenkilö</a:t>
            </a:r>
          </a:p>
          <a:p>
            <a:r>
              <a:rPr lang="fi-FI" sz="2000">
                <a:latin typeface="Calibri Light"/>
                <a:cs typeface="Calibri Light"/>
              </a:rPr>
              <a:t>Rekrytointi on haastavaa ja vaihtuvuutta on</a:t>
            </a:r>
          </a:p>
          <a:p>
            <a:r>
              <a:rPr lang="fi-FI" sz="2000">
                <a:latin typeface="Calibri Light"/>
                <a:cs typeface="Calibri Light"/>
              </a:rPr>
              <a:t>Sosiaalityöntekijällä virkavastuu, tiimityö ja työparityö</a:t>
            </a:r>
          </a:p>
          <a:p>
            <a:r>
              <a:rPr lang="fi-FI" sz="2000">
                <a:latin typeface="Calibri Light"/>
                <a:cs typeface="Calibri Light"/>
              </a:rPr>
              <a:t>Lastensuojelu on erityispalvelu ja työntekijöiltä vaaditaan vahvaa ammattitaitoa ja jatkuvaa koulutusta esim. huostaanottoon liittyvä prosessi sekä rajoituspäätökset</a:t>
            </a:r>
          </a:p>
          <a:p>
            <a:r>
              <a:rPr lang="fi-FI" sz="2000">
                <a:latin typeface="Calibri Light"/>
                <a:cs typeface="Calibri Light"/>
              </a:rPr>
              <a:t>Työn tukena: asiantuntijaryhmä, lakiyksikkö, työnohjaus, tiimi, systeeminen työote, kollegiaalisuus</a:t>
            </a:r>
          </a:p>
        </p:txBody>
      </p:sp>
    </p:spTree>
    <p:extLst>
      <p:ext uri="{BB962C8B-B14F-4D97-AF65-F5344CB8AC3E}">
        <p14:creationId xmlns:p14="http://schemas.microsoft.com/office/powerpoint/2010/main" val="423808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263E-38AE-69AB-4E93-F3E34853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Asiakkaat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7A73B-E097-8D1A-F70F-1B9F143E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240" y="2036824"/>
            <a:ext cx="10260000" cy="395229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/>
              <a:t>Asiakkuudet on hyvin eri pituisia kestoltaan, parista kuukaudesta moneen vuoteen</a:t>
            </a:r>
          </a:p>
          <a:p>
            <a:r>
              <a:rPr lang="fi-FI">
                <a:latin typeface="Calibri Light"/>
                <a:cs typeface="Calibri Light"/>
              </a:rPr>
              <a:t>Koulupudokkaat, nuorten rikoksilla oireilu, psyykkisesti huonovointiset nuoret, vanhempien päihteet ja psyykkinen huonovointisuus, huoltoriidat</a:t>
            </a:r>
          </a:p>
          <a:p>
            <a:r>
              <a:rPr lang="fi-FI">
                <a:latin typeface="Calibri Light"/>
                <a:cs typeface="Calibri Light"/>
              </a:rPr>
              <a:t>Asiakasmitoitus (35 lasta 2023, 30 lasta 2024), suhdeperustainen työ</a:t>
            </a:r>
          </a:p>
          <a:p>
            <a:r>
              <a:rPr lang="fi-FI">
                <a:latin typeface="Calibri Light"/>
                <a:cs typeface="Calibri Light"/>
              </a:rPr>
              <a:t>Asiakkuuden loputtua -&gt; siirto pesoon, aikuissosiaalityöhön, matalan kynnyksen paikkoihin</a:t>
            </a:r>
          </a:p>
          <a:p>
            <a:r>
              <a:rPr lang="fi-FI">
                <a:latin typeface="Calibri Light"/>
                <a:cs typeface="Calibri Light"/>
              </a:rPr>
              <a:t>Jos avohuollon tukitoimet eivät ole riittäviä, voi huostaanotto olla lapsen edun mukainen ratkaisu -&gt; asiakkuus siirtyy sijaishuoltoon.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09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Palvelut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kern="1200" spc="20">
                <a:latin typeface="Calibri Light"/>
                <a:ea typeface="Times New Roman" panose="02020603050405020304" pitchFamily="18" charset="0"/>
                <a:cs typeface="Calibri Light"/>
              </a:rPr>
              <a:t>Avohuollon tukitoimet</a:t>
            </a:r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 (omat palvelut ja ostopalvelut) </a:t>
            </a:r>
            <a:endParaRPr lang="fi-FI" kern="1200" spc="20">
              <a:ea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Lapselle laaditaan asiakassuunnitelma vähintään kerran vuodessa, ja siinä määritellään lapsen tarvitsemat tukitoimet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kern="1200" spc="20">
                <a:latin typeface="Calibri Light"/>
                <a:ea typeface="Times New Roman" panose="02020603050405020304" pitchFamily="18" charset="0"/>
                <a:cs typeface="Calibri Light"/>
              </a:rPr>
              <a:t>Verkostoyhteistyö</a:t>
            </a:r>
          </a:p>
          <a:p>
            <a:r>
              <a:rPr lang="fi-FI" spc="20">
                <a:ea typeface="Times New Roman" panose="02020603050405020304" pitchFamily="18" charset="0"/>
              </a:rPr>
              <a:t>Palveluiden saaminen haastavaa, asiakkaiden haasteet vaikeutuvat, ovatko nykyiset palvelut riittäviä vastaamaan asiakkaiden lisääntyvään palveluntarpeeseen?</a:t>
            </a:r>
            <a:endParaRPr lang="fi-FI" kern="1200" spc="20">
              <a:ea typeface="Times New Roman" panose="02020603050405020304" pitchFamily="18" charset="0"/>
            </a:endParaRPr>
          </a:p>
          <a:p>
            <a:endParaRPr lang="fi-FI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FI" sz="1800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8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Lastensuojelun asiakastyön muutokset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Asiakasmitoituksen vaikutukset tulevaisuudessa</a:t>
            </a:r>
            <a:endParaRPr lang="en-US">
              <a:latin typeface="Calibri Light"/>
              <a:cs typeface="Calibri Light"/>
            </a:endParaRPr>
          </a:p>
          <a:p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Uuden lastensuojelulain tuomat muutokset?</a:t>
            </a:r>
          </a:p>
          <a:p>
            <a:r>
              <a:rPr lang="fi-FI" kern="1200" spc="20">
                <a:ea typeface="Times New Roman" panose="02020603050405020304" pitchFamily="18" charset="0"/>
              </a:rPr>
              <a:t>Systeeminen työote</a:t>
            </a:r>
          </a:p>
          <a:p>
            <a:r>
              <a:rPr lang="fi-FI" spc="20">
                <a:ea typeface="Times New Roman" panose="02020603050405020304" pitchFamily="18" charset="0"/>
              </a:rPr>
              <a:t>Palveluiden kehittäminen, yhä suurempi osuus palveluista ostetaan</a:t>
            </a:r>
          </a:p>
          <a:p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Asiakaskunnan muuttuminen, kriisityö korostuu</a:t>
            </a:r>
            <a:endParaRPr lang="fi-FI" spc="20">
              <a:ea typeface="Times New Roman" panose="02020603050405020304" pitchFamily="18" charset="0"/>
            </a:endParaRPr>
          </a:p>
          <a:p>
            <a:r>
              <a:rPr lang="fi-FI" kern="1200" spc="20">
                <a:ea typeface="Times New Roman" panose="02020603050405020304" pitchFamily="18" charset="0"/>
              </a:rPr>
              <a:t>Asiakassegmentointi </a:t>
            </a:r>
            <a:endParaRPr lang="en-FI" kern="1200" spc="2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8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Työtehtävät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000" kern="1200" spc="20">
                <a:ea typeface="Times New Roman" panose="02020603050405020304" pitchFamily="18" charset="0"/>
              </a:rPr>
              <a:t>Sosiaalityöntekijän työpäivä</a:t>
            </a:r>
          </a:p>
          <a:p>
            <a:r>
              <a:rPr lang="fi-FI" sz="3000" spc="20">
                <a:ea typeface="Times New Roman" panose="02020603050405020304" pitchFamily="18" charset="0"/>
              </a:rPr>
              <a:t>Johtavan sosiaalityöntekijän työpäivä</a:t>
            </a:r>
            <a:endParaRPr lang="fi-FI" sz="3000" kern="1200" spc="20">
              <a:ea typeface="Times New Roman" panose="02020603050405020304" pitchFamily="18" charset="0"/>
            </a:endParaRPr>
          </a:p>
          <a:p>
            <a:r>
              <a:rPr lang="fi-FI" sz="3000" spc="20">
                <a:ea typeface="Times New Roman" panose="02020603050405020304" pitchFamily="18" charset="0"/>
              </a:rPr>
              <a:t>Lastensuojeluilmoitusten käsittely</a:t>
            </a:r>
          </a:p>
          <a:p>
            <a:r>
              <a:rPr lang="fi-FI" sz="3000" spc="20">
                <a:ea typeface="Times New Roman" panose="02020603050405020304" pitchFamily="18" charset="0"/>
              </a:rPr>
              <a:t>Yhteistyö virka-aikaisen päivystyksen ja sosiaali- ja kriisipäivystyksen kanssa</a:t>
            </a:r>
          </a:p>
          <a:p>
            <a:r>
              <a:rPr lang="fi-FI" sz="3000" spc="20">
                <a:ea typeface="Times New Roman" panose="02020603050405020304" pitchFamily="18" charset="0"/>
              </a:rPr>
              <a:t>Verkostoneuvottelut, kotikäynnit, lasten tapaamiset, huostaanoton valmistelut</a:t>
            </a:r>
          </a:p>
          <a:p>
            <a:r>
              <a:rPr lang="fi-FI" sz="3000" spc="20">
                <a:ea typeface="Times New Roman" panose="02020603050405020304" pitchFamily="18" charset="0"/>
              </a:rPr>
              <a:t>Apotti</a:t>
            </a:r>
          </a:p>
          <a:p>
            <a:endParaRPr lang="fi-FI" sz="1800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1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7" y="657430"/>
            <a:ext cx="10260000" cy="909122"/>
          </a:xfrm>
        </p:spPr>
        <p:txBody>
          <a:bodyPr/>
          <a:lstStyle/>
          <a:p>
            <a:r>
              <a:rPr lang="fi-FI"/>
              <a:t>Tukitiimi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982724"/>
            <a:ext cx="10260000" cy="40143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spc="20">
                <a:latin typeface="Calibri Light"/>
                <a:cs typeface="Calibri"/>
              </a:rPr>
              <a:t>Johtava sosiaalityöntekijä, 2,3 sosiaalityöntekijää 3 erityissosiaaliohjaaja ja yksi sosiaalityön harjoittelija</a:t>
            </a:r>
          </a:p>
          <a:p>
            <a:r>
              <a:rPr lang="fi-FI" sz="2000" spc="20">
                <a:latin typeface="Calibri Light"/>
                <a:cs typeface="Calibri"/>
              </a:rPr>
              <a:t>Tukitiimin työote on kannattelevaa, ei suunnitelmallista eikä päivystyksellistä.</a:t>
            </a:r>
          </a:p>
          <a:p>
            <a:r>
              <a:rPr lang="fi-FI" sz="2000" spc="20">
                <a:latin typeface="Calibri Light"/>
                <a:cs typeface="Calibri"/>
              </a:rPr>
              <a:t>Tukitiimi selvittää ilman vastuutyöntekijää olevien lasten saapuneita lastensuojeluilmoituksia ja muita kiireellisempiä juoksevia asioita. Ei kuitenkaan toimi päivystyksenä. </a:t>
            </a:r>
          </a:p>
          <a:p>
            <a:r>
              <a:rPr lang="fi-FI" sz="2000" spc="20">
                <a:latin typeface="Calibri Light"/>
                <a:cs typeface="Calibri"/>
              </a:rPr>
              <a:t>Keväästä lähtien uudet asiakkaat otettu vastaan asiakassiirtojen kautta </a:t>
            </a:r>
          </a:p>
          <a:p>
            <a:r>
              <a:rPr lang="fi-FI" sz="2000" spc="20">
                <a:latin typeface="Calibri Light"/>
                <a:cs typeface="Calibri"/>
              </a:rPr>
              <a:t>Tukitiimi jatkaa ja aloittaa asiakkaiden tarvitsemia palveluita. Asiakkaita tavataan ja arvioidaan tilannetta. </a:t>
            </a:r>
          </a:p>
          <a:p>
            <a:r>
              <a:rPr lang="fi-FI" sz="2000" spc="20">
                <a:latin typeface="Calibri Light"/>
                <a:cs typeface="Calibri"/>
              </a:rPr>
              <a:t>Odottavien listan päivittäminen. Hyödynnetty värikoodausta.  = 255</a:t>
            </a:r>
          </a:p>
          <a:p>
            <a:r>
              <a:rPr lang="fi-FI" sz="2000" spc="20">
                <a:latin typeface="Calibri Light"/>
                <a:cs typeface="Calibri"/>
              </a:rPr>
              <a:t>Asiakassegmentointityöhön osallistuminen</a:t>
            </a:r>
            <a:endParaRPr lang="fi-FI" sz="2000">
              <a:latin typeface="Calibri Light"/>
            </a:endParaRPr>
          </a:p>
          <a:p>
            <a:pPr marL="0" indent="0">
              <a:buNone/>
            </a:pPr>
            <a:endParaRPr lang="fi-FI" kern="1200" spc="20">
              <a:ea typeface="Times New Roman" panose="02020603050405020304" pitchFamily="18" charset="0"/>
            </a:endParaRPr>
          </a:p>
          <a:p>
            <a:endParaRPr lang="fi-FI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0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D59E-4B0D-CD2D-F23E-7DD02941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7" y="657430"/>
            <a:ext cx="10260000" cy="811657"/>
          </a:xfrm>
        </p:spPr>
        <p:txBody>
          <a:bodyPr/>
          <a:lstStyle/>
          <a:p>
            <a:r>
              <a:rPr lang="fi-FI"/>
              <a:t>Onnistumiset &amp; haasteet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BB9D7-37E6-AE21-800E-D3A953A1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327051"/>
            <a:ext cx="10260000" cy="46699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kern="1200" spc="2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pc="20">
                <a:ea typeface="Times New Roman" panose="02020603050405020304" pitchFamily="18" charset="0"/>
              </a:rPr>
              <a:t>Haasteita lastensuojelutyössä </a:t>
            </a:r>
          </a:p>
          <a:p>
            <a:pPr lvl="1"/>
            <a:r>
              <a:rPr lang="fi-FI" spc="20">
                <a:ea typeface="Times New Roman" panose="02020603050405020304" pitchFamily="18" charset="0"/>
              </a:rPr>
              <a:t>Työntekijöiden vaihtuvuus ja avoimet virat</a:t>
            </a:r>
          </a:p>
          <a:p>
            <a:pPr lvl="1"/>
            <a:r>
              <a:rPr lang="fi-FI" spc="20">
                <a:ea typeface="Times New Roman" panose="02020603050405020304" pitchFamily="18" charset="0"/>
              </a:rPr>
              <a:t>Haastavat asiakastilanteet</a:t>
            </a:r>
          </a:p>
          <a:p>
            <a:pPr lvl="1"/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Vaativat työtehtävät</a:t>
            </a:r>
          </a:p>
          <a:p>
            <a:pPr lvl="1"/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Palveluiden saatavuus</a:t>
            </a:r>
          </a:p>
          <a:p>
            <a:r>
              <a:rPr lang="fi-FI" spc="20">
                <a:ea typeface="Times New Roman" panose="02020603050405020304" pitchFamily="18" charset="0"/>
              </a:rPr>
              <a:t>Onnistumiset, hyvät puolet ja hyvät hetket</a:t>
            </a:r>
          </a:p>
          <a:p>
            <a:pPr lvl="1"/>
            <a:r>
              <a:rPr lang="fi-FI" kern="1200" spc="20">
                <a:ea typeface="Times New Roman" panose="02020603050405020304" pitchFamily="18" charset="0"/>
              </a:rPr>
              <a:t>Hyvät kohtaamiset asiakkaan kanssa</a:t>
            </a:r>
          </a:p>
          <a:p>
            <a:pPr lvl="1"/>
            <a:r>
              <a:rPr lang="fi-FI" kern="1200" spc="20">
                <a:ea typeface="Times New Roman" panose="02020603050405020304" pitchFamily="18" charset="0"/>
              </a:rPr>
              <a:t>Mahtavat työkaverit ja työyhteisön tuki</a:t>
            </a:r>
          </a:p>
          <a:p>
            <a:pPr lvl="1"/>
            <a:r>
              <a:rPr lang="fi-FI" spc="20">
                <a:ea typeface="Times New Roman" panose="02020603050405020304" pitchFamily="18" charset="0"/>
              </a:rPr>
              <a:t>Onnistumiset asiakastyössä</a:t>
            </a:r>
          </a:p>
          <a:p>
            <a:pPr lvl="1"/>
            <a:r>
              <a:rPr lang="fi-FI" spc="20" err="1">
                <a:latin typeface="Calibri Light"/>
                <a:ea typeface="Times New Roman" panose="02020603050405020304" pitchFamily="18" charset="0"/>
                <a:cs typeface="Calibri Light"/>
              </a:rPr>
              <a:t>Vaken</a:t>
            </a:r>
            <a:r>
              <a:rPr lang="fi-FI" spc="20">
                <a:latin typeface="Calibri Light"/>
                <a:ea typeface="Times New Roman" panose="02020603050405020304" pitchFamily="18" charset="0"/>
                <a:cs typeface="Calibri Light"/>
              </a:rPr>
              <a:t> mahdollisuudet</a:t>
            </a:r>
            <a:endParaRPr lang="fi-FI" spc="2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97230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itaati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iitos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F9558A529594D94BA0CE421575A6E" ma:contentTypeVersion="14" ma:contentTypeDescription="Create a new document." ma:contentTypeScope="" ma:versionID="7c07eb598edfad1a8fe20b6814a14094">
  <xsd:schema xmlns:xsd="http://www.w3.org/2001/XMLSchema" xmlns:xs="http://www.w3.org/2001/XMLSchema" xmlns:p="http://schemas.microsoft.com/office/2006/metadata/properties" xmlns:ns2="d012f7f6-da8e-4850-b472-5f402d9d8430" xmlns:ns3="484c8c59-755d-4516-b8d2-1621b38262b4" xmlns:ns4="16eac99d-8284-4393-89e2-f9994a2004e6" targetNamespace="http://schemas.microsoft.com/office/2006/metadata/properties" ma:root="true" ma:fieldsID="6e49b68f248b01621f0dafec2624afc7" ns2:_="" ns3:_="" ns4:_="">
    <xsd:import namespace="d012f7f6-da8e-4850-b472-5f402d9d8430"/>
    <xsd:import namespace="484c8c59-755d-4516-b8d2-1621b38262b4"/>
    <xsd:import namespace="16eac99d-8284-4393-89e2-f9994a2004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4:SharedWithUsers" minOccurs="0"/>
                <xsd:element ref="ns4:SharedWithDetails" minOccurs="0"/>
                <xsd:element ref="ns2:Koulutuksennimi" minOccurs="0"/>
                <xsd:element ref="ns2:Koulutuksenajankoh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2f7f6-da8e-4850-b472-5f402d9d8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685aec-b611-4d42-aeb4-a50954e9c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Koulutuksennimi" ma:index="20" nillable="true" ma:displayName="Koulutuksen nimi" ma:format="Dropdown" ma:internalName="Koulutuksennimi">
      <xsd:simpleType>
        <xsd:restriction base="dms:Text">
          <xsd:maxLength value="255"/>
        </xsd:restriction>
      </xsd:simpleType>
    </xsd:element>
    <xsd:element name="Koulutuksenajankohta" ma:index="21" nillable="true" ma:displayName="Koulutuksen ajankohta" ma:format="DateOnly" ma:internalName="Koulutuksen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c8c59-755d-4516-b8d2-1621b38262b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d70b1e7-5aac-4815-8bc7-4bbdb45c0ee2}" ma:internalName="TaxCatchAll" ma:showField="CatchAllData" ma:web="16eac99d-8284-4393-89e2-f9994a2004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eac99d-8284-4393-89e2-f9994a2004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12f7f6-da8e-4850-b472-5f402d9d8430">
      <Terms xmlns="http://schemas.microsoft.com/office/infopath/2007/PartnerControls"/>
    </lcf76f155ced4ddcb4097134ff3c332f>
    <TaxCatchAll xmlns="484c8c59-755d-4516-b8d2-1621b38262b4" xsi:nil="true"/>
    <Koulutuksennimi xmlns="d012f7f6-da8e-4850-b472-5f402d9d8430" xsi:nil="true"/>
    <Koulutuksenajankohta xmlns="d012f7f6-da8e-4850-b472-5f402d9d843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43F7FA-A785-4AC0-A341-7E7F1F92F3A1}">
  <ds:schemaRefs>
    <ds:schemaRef ds:uri="16eac99d-8284-4393-89e2-f9994a2004e6"/>
    <ds:schemaRef ds:uri="484c8c59-755d-4516-b8d2-1621b38262b4"/>
    <ds:schemaRef ds:uri="d012f7f6-da8e-4850-b472-5f402d9d84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647E153-9E63-4800-B50F-8D6327B2836E}">
  <ds:schemaRefs>
    <ds:schemaRef ds:uri="16eac99d-8284-4393-89e2-f9994a2004e6"/>
    <ds:schemaRef ds:uri="484c8c59-755d-4516-b8d2-1621b38262b4"/>
    <ds:schemaRef ds:uri="d012f7f6-da8e-4850-b472-5f402d9d843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Laajakuva</PresentationFormat>
  <Slides>10</Slides>
  <Notes>0</Notes>
  <HiddenSlides>0</HiddenSlide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Pääotsikot</vt:lpstr>
      <vt:lpstr>Sisällöt</vt:lpstr>
      <vt:lpstr>Väliotsikot</vt:lpstr>
      <vt:lpstr>Sitaatit</vt:lpstr>
      <vt:lpstr>Kiitos</vt:lpstr>
      <vt:lpstr>Lastensuojelun avohuolto –näkökulmia asiakastyöhön</vt:lpstr>
      <vt:lpstr>Lastensuojelun avohuolto</vt:lpstr>
      <vt:lpstr>Henkilöstörakenne</vt:lpstr>
      <vt:lpstr>Asiakkaat</vt:lpstr>
      <vt:lpstr>Palvelut</vt:lpstr>
      <vt:lpstr>Lastensuojelun asiakastyön muutokset</vt:lpstr>
      <vt:lpstr>Työtehtävät</vt:lpstr>
      <vt:lpstr>Tukitiimi</vt:lpstr>
      <vt:lpstr>Onnistumiset &amp; haasteet</vt:lpstr>
      <vt:lpstr>KIITOS! Kysymyksiä ja palautetta?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Tikkanen</dc:creator>
  <cp:revision>3</cp:revision>
  <dcterms:created xsi:type="dcterms:W3CDTF">2023-02-07T09:28:02Z</dcterms:created>
  <dcterms:modified xsi:type="dcterms:W3CDTF">2023-05-11T11:50:09Z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0x010100213F9558A529594D94BA0CE421575A6E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